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56" r:id="rId2"/>
    <p:sldId id="257" r:id="rId3"/>
    <p:sldId id="260" r:id="rId4"/>
    <p:sldId id="327" r:id="rId5"/>
    <p:sldId id="261" r:id="rId6"/>
    <p:sldId id="318" r:id="rId7"/>
    <p:sldId id="267" r:id="rId8"/>
    <p:sldId id="284" r:id="rId9"/>
    <p:sldId id="265" r:id="rId10"/>
    <p:sldId id="283" r:id="rId11"/>
    <p:sldId id="288" r:id="rId12"/>
    <p:sldId id="326" r:id="rId13"/>
    <p:sldId id="289" r:id="rId14"/>
    <p:sldId id="280" r:id="rId1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86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B1747AB-D3D6-4439-A958-8C13FED7C4EC}" type="datetimeFigureOut">
              <a:rPr lang="fa-IR" smtClean="0"/>
              <a:t>1440/04/29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38FF154-A7C0-4D42-801A-AE7876DB04F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66264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877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64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144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091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40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138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083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048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913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883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588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572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7149"/>
            <a:ext cx="8839199" cy="50496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229100"/>
            <a:ext cx="6400800" cy="62865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Ashraff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Abdulrazaq</a:t>
            </a:r>
            <a:endParaRPr lang="fa-IR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1099" y="3257550"/>
            <a:ext cx="6781800" cy="7694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Hemorrage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hemostasis</a:t>
            </a:r>
            <a:endParaRPr lang="fa-IR" sz="4400" dirty="0"/>
          </a:p>
        </p:txBody>
      </p:sp>
    </p:spTree>
    <p:extLst>
      <p:ext uri="{BB962C8B-B14F-4D97-AF65-F5344CB8AC3E}">
        <p14:creationId xmlns:p14="http://schemas.microsoft.com/office/powerpoint/2010/main" val="413919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52400" y="666749"/>
            <a:ext cx="8839200" cy="4396937"/>
          </a:xfrm>
          <a:ln w="3810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609600" indent="-609600" algn="just" rtl="0">
              <a:buNone/>
              <a:defRPr/>
            </a:pPr>
            <a:endParaRPr lang="en-US" sz="2800" dirty="0"/>
          </a:p>
          <a:p>
            <a:pPr marL="0" indent="0" algn="just" rtl="0">
              <a:buNone/>
              <a:defRPr/>
            </a:pPr>
            <a:endParaRPr lang="en-US" sz="2800" u="sng" dirty="0" smtClean="0">
              <a:latin typeface="Times New Roman"/>
              <a:cs typeface="Times New Roman"/>
            </a:endParaRPr>
          </a:p>
          <a:p>
            <a:pPr marL="0" indent="0" algn="just" rtl="0">
              <a:buNone/>
            </a:pPr>
            <a:endParaRPr lang="fa-I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14300"/>
            <a:ext cx="8229600" cy="400050"/>
          </a:xfr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800" dirty="0" smtClean="0"/>
              <a:t>Hemostasis</a:t>
            </a:r>
            <a:endParaRPr lang="fa-IR" sz="28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1752600" y="2114550"/>
            <a:ext cx="6019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04800" y="742950"/>
            <a:ext cx="8458200" cy="11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fa-IR" sz="2400" b="1" dirty="0">
                <a:solidFill>
                  <a:srgbClr val="009900"/>
                </a:solidFill>
              </a:rPr>
              <a:t>Extravascular</a:t>
            </a:r>
            <a:r>
              <a:rPr lang="en-US" altLang="fa-IR" dirty="0"/>
              <a:t>:</a:t>
            </a:r>
          </a:p>
          <a:p>
            <a:pPr>
              <a:spcBef>
                <a:spcPct val="50000"/>
              </a:spcBef>
            </a:pPr>
            <a:r>
              <a:rPr lang="en-US" altLang="fa-IR" dirty="0"/>
              <a:t>Location of vessels, elastic nature of surrounding tissue, vessels passing through bone or </a:t>
            </a:r>
            <a:r>
              <a:rPr lang="en-US" altLang="fa-IR" dirty="0" err="1"/>
              <a:t>cartalige</a:t>
            </a:r>
            <a:r>
              <a:rPr lang="en-US" altLang="fa-IR" dirty="0"/>
              <a:t> are protected, vasoconstriction tend</a:t>
            </a:r>
            <a:r>
              <a:rPr lang="ar-SA" altLang="fa-IR" dirty="0"/>
              <a:t>  </a:t>
            </a:r>
            <a:r>
              <a:rPr lang="en-US" altLang="fa-IR" dirty="0"/>
              <a:t> to reduce hemorrhage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04800" y="2090245"/>
            <a:ext cx="8458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fa-IR" sz="2400" b="1" dirty="0">
                <a:solidFill>
                  <a:srgbClr val="009900"/>
                </a:solidFill>
              </a:rPr>
              <a:t>Vascular:</a:t>
            </a:r>
          </a:p>
          <a:p>
            <a:pPr>
              <a:spcBef>
                <a:spcPct val="50000"/>
              </a:spcBef>
            </a:pPr>
            <a:r>
              <a:rPr lang="en-US" altLang="fa-IR" dirty="0"/>
              <a:t>When B.V injured the intima rolls inward and vessels end retract, provided suitable surface for accumulation of platelet and clot formation</a:t>
            </a:r>
          </a:p>
          <a:p>
            <a:pPr>
              <a:spcBef>
                <a:spcPct val="50000"/>
              </a:spcBef>
            </a:pPr>
            <a:endParaRPr lang="en-US" altLang="fa-IR" dirty="0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04800" y="3494195"/>
            <a:ext cx="8458200" cy="11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fa-IR" sz="2400" b="1" dirty="0">
                <a:solidFill>
                  <a:srgbClr val="009900"/>
                </a:solidFill>
              </a:rPr>
              <a:t>Intravascular</a:t>
            </a:r>
            <a:r>
              <a:rPr lang="en-US" altLang="fa-IR" dirty="0">
                <a:solidFill>
                  <a:schemeClr val="hlink"/>
                </a:solidFill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altLang="fa-IR" dirty="0"/>
              <a:t>A series of blood clotting factors become activated when blood platelets</a:t>
            </a:r>
            <a:r>
              <a:rPr lang="ar-SA" altLang="fa-IR" dirty="0"/>
              <a:t> </a:t>
            </a:r>
            <a:r>
              <a:rPr lang="en-US" altLang="fa-IR" dirty="0"/>
              <a:t> undergo morphological changes in the presence of damaged endothelial tissue.</a:t>
            </a:r>
            <a:r>
              <a:rPr lang="ar-SA" altLang="fa-IR" dirty="0"/>
              <a:t> </a:t>
            </a:r>
            <a:endParaRPr lang="en-US" altLang="fa-IR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752600" y="3494195"/>
            <a:ext cx="6019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484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51435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 algn="just" rtl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a-I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152400" y="819150"/>
            <a:ext cx="8839200" cy="41909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 fontScale="85000" lnSpcReduction="20000"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rtl="0">
              <a:lnSpc>
                <a:spcPct val="150000"/>
              </a:lnSpc>
              <a:spcBef>
                <a:spcPct val="50000"/>
              </a:spcBef>
              <a:buNone/>
            </a:pPr>
            <a:r>
              <a:rPr lang="en-GB" altLang="fa-IR" sz="2800" u="sng" dirty="0"/>
              <a:t>1-</a:t>
            </a:r>
            <a:r>
              <a:rPr lang="en-GB" altLang="fa-IR" sz="2800" dirty="0"/>
              <a:t>Crushing</a:t>
            </a:r>
          </a:p>
          <a:p>
            <a:pPr marL="0" indent="0" algn="just" rtl="0">
              <a:lnSpc>
                <a:spcPct val="150000"/>
              </a:lnSpc>
              <a:spcBef>
                <a:spcPct val="50000"/>
              </a:spcBef>
              <a:buNone/>
            </a:pPr>
            <a:r>
              <a:rPr lang="en-GB" altLang="fa-IR" sz="2800" u="sng" dirty="0"/>
              <a:t>2-</a:t>
            </a:r>
            <a:r>
              <a:rPr lang="en-GB" altLang="fa-IR" sz="2800" dirty="0"/>
              <a:t>Torsion: can be twisting vessels by artery forceps</a:t>
            </a:r>
          </a:p>
          <a:p>
            <a:pPr marL="0" indent="0" algn="just" rtl="0">
              <a:lnSpc>
                <a:spcPct val="150000"/>
              </a:lnSpc>
              <a:spcBef>
                <a:spcPct val="50000"/>
              </a:spcBef>
              <a:buNone/>
            </a:pPr>
            <a:r>
              <a:rPr lang="en-GB" altLang="fa-IR" sz="2800" u="sng" dirty="0"/>
              <a:t>3-</a:t>
            </a:r>
            <a:r>
              <a:rPr lang="en-GB" altLang="fa-IR" sz="2800" dirty="0"/>
              <a:t>Ligation: This involves tying the end of bleeding </a:t>
            </a:r>
            <a:r>
              <a:rPr lang="en-GB" altLang="fa-IR" sz="2800" dirty="0" smtClean="0"/>
              <a:t>vessels  </a:t>
            </a:r>
            <a:r>
              <a:rPr lang="en-GB" altLang="fa-IR" sz="2800" dirty="0"/>
              <a:t>to prevent </a:t>
            </a:r>
            <a:r>
              <a:rPr lang="ar-EG" altLang="fa-IR" sz="2800" dirty="0" smtClean="0"/>
              <a:t>    </a:t>
            </a:r>
            <a:r>
              <a:rPr lang="en-GB" altLang="fa-IR" sz="2800" dirty="0" smtClean="0"/>
              <a:t>further </a:t>
            </a:r>
            <a:r>
              <a:rPr lang="en-GB" altLang="fa-IR" sz="2800" dirty="0"/>
              <a:t>escape blood materials </a:t>
            </a:r>
            <a:r>
              <a:rPr lang="en-GB" altLang="fa-IR" sz="2800" dirty="0" smtClean="0"/>
              <a:t>which </a:t>
            </a:r>
            <a:r>
              <a:rPr lang="en-GB" altLang="fa-IR" sz="2800" dirty="0"/>
              <a:t>used  same which used in </a:t>
            </a:r>
            <a:r>
              <a:rPr lang="ar-EG" altLang="fa-IR" sz="2800" dirty="0" smtClean="0"/>
              <a:t>         </a:t>
            </a:r>
            <a:r>
              <a:rPr lang="en-GB" altLang="fa-IR" sz="2800" dirty="0" smtClean="0"/>
              <a:t>suture</a:t>
            </a:r>
            <a:endParaRPr lang="en-GB" altLang="fa-IR" sz="2800" dirty="0"/>
          </a:p>
          <a:p>
            <a:pPr marL="0" indent="0" algn="just" rtl="0">
              <a:lnSpc>
                <a:spcPct val="150000"/>
              </a:lnSpc>
              <a:spcBef>
                <a:spcPct val="50000"/>
              </a:spcBef>
              <a:buNone/>
            </a:pPr>
            <a:r>
              <a:rPr lang="en-GB" altLang="fa-IR" sz="2800" u="sng" dirty="0"/>
              <a:t>4-</a:t>
            </a:r>
            <a:r>
              <a:rPr lang="en-GB" altLang="fa-IR" sz="2800" dirty="0"/>
              <a:t>Suturing: Although suturing is used primarily to </a:t>
            </a:r>
            <a:r>
              <a:rPr lang="en-GB" altLang="fa-IR" sz="2800" dirty="0" smtClean="0"/>
              <a:t>appose </a:t>
            </a:r>
            <a:r>
              <a:rPr lang="en-GB" altLang="fa-IR" sz="2800" dirty="0"/>
              <a:t>wound </a:t>
            </a:r>
            <a:r>
              <a:rPr lang="ar-EG" altLang="fa-IR" sz="2800" dirty="0" smtClean="0"/>
              <a:t>          </a:t>
            </a:r>
            <a:r>
              <a:rPr lang="en-GB" altLang="fa-IR" sz="2800" dirty="0" smtClean="0"/>
              <a:t>edges </a:t>
            </a:r>
            <a:endParaRPr lang="en-US" altLang="fa-IR" sz="2800" dirty="0"/>
          </a:p>
        </p:txBody>
      </p:sp>
      <p:sp>
        <p:nvSpPr>
          <p:cNvPr id="6" name="Text Box 3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85800" y="167015"/>
            <a:ext cx="7772400" cy="52322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fa-IR" sz="2800" b="1" dirty="0">
                <a:solidFill>
                  <a:schemeClr val="accent2"/>
                </a:solidFill>
              </a:rPr>
              <a:t>Mechanical arrest of haemorrhage</a:t>
            </a:r>
            <a:endParaRPr lang="en-US" altLang="fa-IR" sz="2800" b="1" dirty="0">
              <a:solidFill>
                <a:schemeClr val="accent2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04" t="11238" r="17793" b="12337"/>
          <a:stretch/>
        </p:blipFill>
        <p:spPr>
          <a:xfrm>
            <a:off x="4477407" y="133350"/>
            <a:ext cx="4635062" cy="487679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7" y="361950"/>
            <a:ext cx="9001125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547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51435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 algn="just" rtl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a-I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152400" y="819150"/>
            <a:ext cx="8839200" cy="41909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rtl="0">
              <a:lnSpc>
                <a:spcPct val="150000"/>
              </a:lnSpc>
              <a:spcBef>
                <a:spcPct val="50000"/>
              </a:spcBef>
              <a:buNone/>
            </a:pPr>
            <a:r>
              <a:rPr lang="en-GB" altLang="fa-IR" sz="2400" u="sng" dirty="0"/>
              <a:t>5- </a:t>
            </a:r>
            <a:r>
              <a:rPr lang="en-GB" altLang="fa-IR" sz="2400" dirty="0"/>
              <a:t>pressure: Bleeding from surgical incision can be stopped by </a:t>
            </a:r>
            <a:r>
              <a:rPr lang="ar-EG" altLang="fa-IR" sz="2400" dirty="0" smtClean="0"/>
              <a:t>               </a:t>
            </a:r>
            <a:r>
              <a:rPr lang="en-GB" altLang="fa-IR" sz="2400" dirty="0" smtClean="0"/>
              <a:t>pressing </a:t>
            </a:r>
            <a:r>
              <a:rPr lang="en-GB" altLang="fa-IR" sz="2400" dirty="0"/>
              <a:t>a gauze sponge against the bleeding point</a:t>
            </a:r>
          </a:p>
          <a:p>
            <a:pPr marL="0" indent="0" algn="just" rtl="0">
              <a:lnSpc>
                <a:spcPct val="150000"/>
              </a:lnSpc>
              <a:spcBef>
                <a:spcPct val="50000"/>
              </a:spcBef>
              <a:buNone/>
            </a:pPr>
            <a:r>
              <a:rPr lang="en-GB" altLang="fa-IR" sz="2400" u="sng" dirty="0"/>
              <a:t>6- </a:t>
            </a:r>
            <a:r>
              <a:rPr lang="en-GB" altLang="fa-IR" sz="2400" dirty="0"/>
              <a:t>Tourniquet: by constricting band , should used for short time, </a:t>
            </a:r>
            <a:r>
              <a:rPr lang="ar-EG" altLang="fa-IR" sz="2400" dirty="0" smtClean="0"/>
              <a:t>            </a:t>
            </a:r>
            <a:r>
              <a:rPr lang="en-GB" altLang="fa-IR" sz="2400" dirty="0" smtClean="0"/>
              <a:t>tourniquets </a:t>
            </a:r>
            <a:r>
              <a:rPr lang="en-GB" altLang="fa-IR" sz="2400" dirty="0"/>
              <a:t>should be released every 20 minute </a:t>
            </a:r>
          </a:p>
          <a:p>
            <a:pPr marL="0" indent="0" algn="just" rtl="0">
              <a:lnSpc>
                <a:spcPct val="150000"/>
              </a:lnSpc>
              <a:spcBef>
                <a:spcPct val="50000"/>
              </a:spcBef>
              <a:buNone/>
            </a:pPr>
            <a:r>
              <a:rPr lang="en-GB" altLang="fa-IR" sz="2400" u="sng" dirty="0"/>
              <a:t>7- </a:t>
            </a:r>
            <a:r>
              <a:rPr lang="en-GB" altLang="fa-IR" sz="2400" dirty="0" err="1"/>
              <a:t>Electrosurgery</a:t>
            </a:r>
            <a:r>
              <a:rPr lang="en-GB" altLang="fa-IR" sz="2400" dirty="0"/>
              <a:t> and Electrocoagulation, </a:t>
            </a:r>
            <a:r>
              <a:rPr lang="en-GB" altLang="fa-IR" sz="2400" dirty="0" err="1"/>
              <a:t>Thermocautery</a:t>
            </a:r>
            <a:r>
              <a:rPr lang="en-GB" altLang="fa-IR" sz="2400" dirty="0"/>
              <a:t> burns </a:t>
            </a:r>
            <a:r>
              <a:rPr lang="ar-EG" altLang="fa-IR" sz="2400" dirty="0" smtClean="0"/>
              <a:t>             </a:t>
            </a:r>
            <a:r>
              <a:rPr lang="en-GB" altLang="fa-IR" sz="2400" dirty="0" smtClean="0"/>
              <a:t>tissues</a:t>
            </a:r>
            <a:r>
              <a:rPr lang="en-GB" altLang="fa-IR" sz="2400" dirty="0"/>
              <a:t>, and the coagulated tissues act as </a:t>
            </a:r>
            <a:r>
              <a:rPr lang="en-GB" altLang="fa-IR" sz="2400" dirty="0" err="1"/>
              <a:t>hemostatic</a:t>
            </a:r>
            <a:r>
              <a:rPr lang="en-GB" altLang="fa-IR" sz="2400" dirty="0"/>
              <a:t> plug</a:t>
            </a:r>
            <a:endParaRPr lang="en-US" altLang="fa-IR" sz="2400" dirty="0"/>
          </a:p>
        </p:txBody>
      </p:sp>
      <p:sp>
        <p:nvSpPr>
          <p:cNvPr id="6" name="Text Box 3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85800" y="167015"/>
            <a:ext cx="7772400" cy="52322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fa-IR" sz="2800" b="1" dirty="0">
                <a:solidFill>
                  <a:schemeClr val="accent2"/>
                </a:solidFill>
              </a:rPr>
              <a:t>Mechanical arrest of haemorrhage</a:t>
            </a:r>
            <a:endParaRPr lang="en-US" altLang="fa-IR" sz="2800" b="1" dirty="0">
              <a:solidFill>
                <a:schemeClr val="accent2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0"/>
            <a:ext cx="8686800" cy="51435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33350"/>
            <a:ext cx="8621485" cy="4224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574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52400" y="57150"/>
            <a:ext cx="8839200" cy="497205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 rtl="0">
              <a:buNone/>
            </a:pPr>
            <a:endParaRPr lang="fa-I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371600" y="133350"/>
            <a:ext cx="6121400" cy="89255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fa-IR" sz="2600" b="1" dirty="0" err="1">
                <a:solidFill>
                  <a:srgbClr val="FF0000"/>
                </a:solidFill>
              </a:rPr>
              <a:t>Hemostasis</a:t>
            </a:r>
            <a:r>
              <a:rPr lang="en-GB" altLang="fa-IR" sz="2600" b="1" dirty="0">
                <a:solidFill>
                  <a:srgbClr val="FF0000"/>
                </a:solidFill>
              </a:rPr>
              <a:t> with topically applied substances</a:t>
            </a:r>
            <a:endParaRPr lang="en-US" altLang="fa-IR" sz="2600" b="1" dirty="0">
              <a:solidFill>
                <a:srgbClr val="FF0000"/>
              </a:solidFill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92100" y="895350"/>
            <a:ext cx="8280400" cy="1295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en-GB" altLang="fa-IR" dirty="0"/>
              <a:t>Substance have an astringent effect on tissue and blood vessels, applied topically to small cut, example </a:t>
            </a:r>
            <a:r>
              <a:rPr lang="en-GB" altLang="fa-IR" dirty="0" err="1"/>
              <a:t>feeric</a:t>
            </a:r>
            <a:r>
              <a:rPr lang="en-GB" altLang="fa-IR" dirty="0"/>
              <a:t> </a:t>
            </a:r>
            <a:r>
              <a:rPr lang="en-GB" altLang="fa-IR" dirty="0" err="1"/>
              <a:t>sulfate</a:t>
            </a:r>
            <a:r>
              <a:rPr lang="en-GB" altLang="fa-IR" dirty="0"/>
              <a:t>, </a:t>
            </a:r>
            <a:r>
              <a:rPr lang="en-GB" altLang="fa-IR" dirty="0" err="1"/>
              <a:t>feeric</a:t>
            </a:r>
            <a:r>
              <a:rPr lang="en-GB" altLang="fa-IR" dirty="0"/>
              <a:t> chloride, glacial acetic acid, silver nitrate, alum, tannic acid </a:t>
            </a:r>
            <a:endParaRPr lang="en-US" altLang="fa-IR" dirty="0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92100" y="2114550"/>
            <a:ext cx="82804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en-GB" altLang="fa-IR" sz="2200" b="1" u="sng" dirty="0" smtClean="0">
                <a:solidFill>
                  <a:srgbClr val="FF0000"/>
                </a:solidFill>
                <a:latin typeface="Times New Roman"/>
                <a:cs typeface="Times New Roman"/>
              </a:rPr>
              <a:t>►</a:t>
            </a:r>
            <a:r>
              <a:rPr lang="en-GB" altLang="fa-IR" sz="2200" b="1" u="sng" dirty="0" smtClean="0"/>
              <a:t>Specific </a:t>
            </a:r>
            <a:r>
              <a:rPr lang="en-GB" altLang="fa-IR" sz="2200" b="1" u="sng" dirty="0"/>
              <a:t>coagulant:</a:t>
            </a:r>
          </a:p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en-GB" altLang="fa-IR" dirty="0"/>
              <a:t>  </a:t>
            </a:r>
            <a:r>
              <a:rPr lang="en-GB" altLang="fa-IR" dirty="0" err="1"/>
              <a:t>Gelfoam</a:t>
            </a:r>
            <a:r>
              <a:rPr lang="en-GB" altLang="fa-IR" dirty="0"/>
              <a:t> is a </a:t>
            </a:r>
            <a:r>
              <a:rPr lang="en-GB" altLang="fa-IR" dirty="0" err="1"/>
              <a:t>spongelike</a:t>
            </a:r>
            <a:r>
              <a:rPr lang="en-GB" altLang="fa-IR" dirty="0"/>
              <a:t> substance which a large surface on which blood will clot, topical </a:t>
            </a:r>
            <a:r>
              <a:rPr lang="en-GB" altLang="fa-IR" dirty="0" err="1"/>
              <a:t>thrompin</a:t>
            </a:r>
            <a:r>
              <a:rPr lang="en-GB" altLang="fa-IR" dirty="0"/>
              <a:t> is  specific coagulant factor </a:t>
            </a:r>
            <a:endParaRPr lang="en-US" altLang="fa-IR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92100" y="3486150"/>
            <a:ext cx="8520825" cy="1677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fa-IR" sz="2200" b="1" u="sng" dirty="0" smtClean="0">
                <a:solidFill>
                  <a:srgbClr val="FF0000"/>
                </a:solidFill>
                <a:latin typeface="Times New Roman"/>
                <a:cs typeface="Times New Roman"/>
              </a:rPr>
              <a:t>►</a:t>
            </a:r>
            <a:r>
              <a:rPr lang="en-US" altLang="fa-IR" sz="2200" b="1" u="sng" dirty="0" smtClean="0">
                <a:latin typeface="Times New Roman"/>
                <a:cs typeface="Times New Roman"/>
              </a:rPr>
              <a:t> </a:t>
            </a:r>
            <a:r>
              <a:rPr lang="en-US" altLang="fa-IR" sz="2200" b="1" u="sng" dirty="0" smtClean="0"/>
              <a:t>Systemic </a:t>
            </a:r>
            <a:r>
              <a:rPr lang="en-US" altLang="fa-IR" sz="2200" b="1" u="sng" dirty="0"/>
              <a:t>hemostatic agents: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fa-IR" sz="2000" dirty="0" err="1"/>
              <a:t>Vit</a:t>
            </a:r>
            <a:r>
              <a:rPr lang="en-US" altLang="fa-IR" sz="2000" dirty="0"/>
              <a:t> K is necessary for formation of </a:t>
            </a:r>
            <a:r>
              <a:rPr lang="en-US" altLang="fa-IR" sz="2000" dirty="0" err="1"/>
              <a:t>prothrombin</a:t>
            </a:r>
            <a:r>
              <a:rPr lang="en-US" altLang="fa-IR" sz="2000" dirty="0"/>
              <a:t>, and helpful in preventing excessive hemorrhage</a:t>
            </a:r>
          </a:p>
        </p:txBody>
      </p:sp>
    </p:spTree>
    <p:extLst>
      <p:ext uri="{BB962C8B-B14F-4D97-AF65-F5344CB8AC3E}">
        <p14:creationId xmlns:p14="http://schemas.microsoft.com/office/powerpoint/2010/main" val="377260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845" y="285750"/>
            <a:ext cx="7530353" cy="4572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29574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3350"/>
            <a:ext cx="8839200" cy="4876801"/>
          </a:xfr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 rtl="0">
              <a:lnSpc>
                <a:spcPct val="160000"/>
              </a:lnSpc>
              <a:buNone/>
            </a:pPr>
            <a:r>
              <a:rPr lang="en-US" sz="2800" dirty="0" smtClean="0"/>
              <a:t>        </a:t>
            </a:r>
            <a:endParaRPr lang="en-US" b="1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0" indent="0" algn="l" rtl="0">
              <a:buNone/>
              <a:defRPr/>
            </a:pPr>
            <a:r>
              <a:rPr 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■ </a:t>
            </a:r>
            <a:r>
              <a:rPr lang="en-US" altLang="fa-IR" dirty="0"/>
              <a:t>Loss of blood from the vascular system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</a:p>
          <a:p>
            <a:pPr marL="0" indent="0" algn="l" rtl="0">
              <a:buNone/>
              <a:defRPr/>
            </a:pPr>
            <a:r>
              <a:rPr 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■ </a:t>
            </a:r>
            <a:r>
              <a:rPr lang="en-US" altLang="fa-IR" dirty="0"/>
              <a:t>Bleeding is eventually accompanied by </a:t>
            </a:r>
            <a:endParaRPr lang="en-US" altLang="fa-IR" dirty="0" smtClean="0"/>
          </a:p>
          <a:p>
            <a:pPr marL="0" indent="0" algn="l" rtl="0">
              <a:buNone/>
              <a:defRPr/>
            </a:pPr>
            <a:r>
              <a:rPr lang="en-US" altLang="fa-IR" dirty="0" smtClean="0"/>
              <a:t>    </a:t>
            </a:r>
            <a:r>
              <a:rPr lang="en-US" altLang="fa-IR" dirty="0" smtClean="0">
                <a:latin typeface="Times New Roman"/>
                <a:cs typeface="Times New Roman"/>
              </a:rPr>
              <a:t>● </a:t>
            </a:r>
            <a:r>
              <a:rPr lang="en-US" altLang="fa-IR" dirty="0" smtClean="0"/>
              <a:t>shock </a:t>
            </a:r>
          </a:p>
          <a:p>
            <a:pPr marL="0" indent="0" algn="l" rtl="0">
              <a:buNone/>
              <a:defRPr/>
            </a:pPr>
            <a:r>
              <a:rPr lang="en-US" altLang="fa-IR" dirty="0" smtClean="0"/>
              <a:t>    </a:t>
            </a:r>
            <a:r>
              <a:rPr lang="en-US" altLang="fa-IR" dirty="0" smtClean="0">
                <a:latin typeface="Times New Roman"/>
                <a:cs typeface="Times New Roman"/>
              </a:rPr>
              <a:t>● </a:t>
            </a:r>
            <a:r>
              <a:rPr lang="en-US" altLang="fa-IR" dirty="0" smtClean="0"/>
              <a:t>and </a:t>
            </a:r>
            <a:r>
              <a:rPr lang="en-US" altLang="fa-IR" dirty="0"/>
              <a:t>loss of red blood </a:t>
            </a:r>
            <a:endParaRPr lang="en-US" altLang="fa-IR" dirty="0" smtClean="0"/>
          </a:p>
          <a:p>
            <a:pPr marL="0" indent="0" algn="l" rtl="0">
              <a:buNone/>
              <a:defRPr/>
            </a:pPr>
            <a:r>
              <a:rPr lang="en-US" altLang="fa-IR" dirty="0" smtClean="0"/>
              <a:t>    </a:t>
            </a:r>
            <a:r>
              <a:rPr lang="en-US" altLang="fa-IR" dirty="0" smtClean="0">
                <a:latin typeface="Times New Roman"/>
                <a:cs typeface="Times New Roman"/>
              </a:rPr>
              <a:t>● </a:t>
            </a:r>
            <a:r>
              <a:rPr lang="en-US" altLang="fa-IR" dirty="0" smtClean="0"/>
              <a:t>reduce </a:t>
            </a:r>
            <a:r>
              <a:rPr lang="en-US" altLang="fa-IR" dirty="0"/>
              <a:t>the oxygen carrying </a:t>
            </a:r>
          </a:p>
          <a:p>
            <a:pPr marL="0" indent="0" algn="l" rtl="0">
              <a:buNone/>
              <a:defRPr/>
            </a:pPr>
            <a:r>
              <a:rPr lang="en-US" altLang="fa-IR" dirty="0" smtClean="0"/>
              <a:t>        capacity </a:t>
            </a:r>
            <a:r>
              <a:rPr lang="en-US" altLang="fa-IR" dirty="0"/>
              <a:t>of blood</a:t>
            </a:r>
          </a:p>
          <a:p>
            <a:pPr marL="0" indent="0" algn="l" rtl="0">
              <a:buNone/>
              <a:defRPr/>
            </a:pPr>
            <a:endParaRPr lang="en-US" dirty="0" smtClean="0"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209550"/>
            <a:ext cx="8534400" cy="6096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lnSpc>
                <a:spcPct val="160000"/>
              </a:lnSpc>
            </a:pPr>
            <a:r>
              <a:rPr lang="en-US" altLang="fa-IR" sz="2800" b="1" dirty="0"/>
              <a:t>Hemorrhage</a:t>
            </a:r>
            <a:endParaRPr lang="en-US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58" t="29151" r="5976" b="7755"/>
          <a:stretch/>
        </p:blipFill>
        <p:spPr>
          <a:xfrm>
            <a:off x="5410200" y="3260878"/>
            <a:ext cx="3413235" cy="1654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13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19150"/>
            <a:ext cx="8839200" cy="4191000"/>
          </a:xfrm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 rtl="0">
              <a:lnSpc>
                <a:spcPct val="150000"/>
              </a:lnSpc>
              <a:spcBef>
                <a:spcPct val="50000"/>
              </a:spcBef>
              <a:buNone/>
            </a:pPr>
            <a:r>
              <a:rPr lang="en-US" altLang="fa-IR" sz="2800" dirty="0" smtClean="0"/>
              <a:t>1- </a:t>
            </a:r>
            <a:r>
              <a:rPr lang="en-US" altLang="fa-IR" sz="2800" dirty="0"/>
              <a:t>penetrating </a:t>
            </a:r>
            <a:r>
              <a:rPr lang="en-US" altLang="fa-IR" sz="2800" dirty="0" smtClean="0"/>
              <a:t>wound</a:t>
            </a:r>
            <a:endParaRPr lang="en-US" altLang="fa-IR" sz="2800" dirty="0"/>
          </a:p>
          <a:p>
            <a:pPr marL="0" indent="0" algn="just" rtl="0">
              <a:lnSpc>
                <a:spcPct val="150000"/>
              </a:lnSpc>
              <a:spcBef>
                <a:spcPct val="50000"/>
              </a:spcBef>
              <a:buNone/>
            </a:pPr>
            <a:r>
              <a:rPr lang="en-US" altLang="fa-IR" sz="2800" dirty="0"/>
              <a:t>2- </a:t>
            </a:r>
            <a:r>
              <a:rPr lang="en-US" altLang="fa-IR" sz="2800" dirty="0" smtClean="0"/>
              <a:t>Incisions (surgical incision)</a:t>
            </a:r>
          </a:p>
          <a:p>
            <a:pPr marL="0" indent="0" algn="just" rtl="0">
              <a:lnSpc>
                <a:spcPct val="150000"/>
              </a:lnSpc>
              <a:spcBef>
                <a:spcPct val="50000"/>
              </a:spcBef>
              <a:buNone/>
            </a:pPr>
            <a:r>
              <a:rPr lang="en-US" altLang="fa-IR" sz="2800" dirty="0" smtClean="0"/>
              <a:t>3-Contusions </a:t>
            </a:r>
            <a:r>
              <a:rPr lang="en-US" altLang="fa-IR" sz="2800" dirty="0"/>
              <a:t>or </a:t>
            </a:r>
            <a:r>
              <a:rPr lang="en-US" altLang="fa-IR" sz="2800" dirty="0" smtClean="0"/>
              <a:t>laceration</a:t>
            </a:r>
          </a:p>
          <a:p>
            <a:pPr marL="0" indent="0" algn="just" rtl="0">
              <a:lnSpc>
                <a:spcPct val="150000"/>
              </a:lnSpc>
              <a:spcBef>
                <a:spcPct val="50000"/>
              </a:spcBef>
              <a:buNone/>
            </a:pPr>
            <a:r>
              <a:rPr lang="en-US" altLang="fa-IR" sz="2800" dirty="0" smtClean="0"/>
              <a:t>4- </a:t>
            </a:r>
            <a:r>
              <a:rPr lang="en-US" altLang="fa-IR" sz="2800" dirty="0"/>
              <a:t>Blood may fail to clot within normal time because, Liver </a:t>
            </a:r>
            <a:r>
              <a:rPr lang="ar-IQ" altLang="fa-IR" sz="2800" dirty="0" smtClean="0"/>
              <a:t>     </a:t>
            </a:r>
            <a:r>
              <a:rPr lang="en-US" altLang="fa-IR" sz="2800" dirty="0" smtClean="0"/>
              <a:t>disease</a:t>
            </a:r>
            <a:r>
              <a:rPr lang="en-US" altLang="fa-IR" sz="2800" dirty="0"/>
              <a:t>, irradiation, chemical </a:t>
            </a:r>
            <a:r>
              <a:rPr lang="en-US" altLang="fa-IR" sz="2800" dirty="0" smtClean="0"/>
              <a:t>poisoning</a:t>
            </a:r>
            <a:endParaRPr lang="en-US" altLang="fa-IR" sz="28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33350"/>
            <a:ext cx="8229600" cy="536972"/>
          </a:xfr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fa-IR" sz="2800" b="1" dirty="0" smtClean="0"/>
              <a:t>Causes</a:t>
            </a:r>
            <a:endParaRPr lang="en-US" altLang="fa-IR" sz="28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5" r="5586"/>
          <a:stretch/>
        </p:blipFill>
        <p:spPr>
          <a:xfrm>
            <a:off x="6096000" y="895350"/>
            <a:ext cx="2863193" cy="24396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1370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2400" y="819150"/>
            <a:ext cx="8839200" cy="4191000"/>
          </a:xfrm>
          <a:prstGeom prst="rect">
            <a:avLst/>
          </a:prstGeom>
          <a:ln w="38100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rtl="0">
              <a:lnSpc>
                <a:spcPct val="15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fa-IR" sz="2800" dirty="0" smtClean="0"/>
              <a:t>1-according to source </a:t>
            </a:r>
          </a:p>
          <a:p>
            <a:pPr marL="0" indent="0" algn="just" rtl="0">
              <a:lnSpc>
                <a:spcPct val="15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fa-IR" sz="2800" dirty="0" smtClean="0"/>
              <a:t>2-according to time of occurrence</a:t>
            </a:r>
          </a:p>
          <a:p>
            <a:pPr marL="0" indent="0" algn="just" rtl="0">
              <a:lnSpc>
                <a:spcPct val="15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fa-IR" sz="2800" dirty="0" smtClean="0"/>
              <a:t>3-according to extent</a:t>
            </a:r>
            <a:endParaRPr lang="en-US" altLang="fa-IR" sz="28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33350"/>
            <a:ext cx="8229600" cy="536972"/>
          </a:xfrm>
          <a:prstGeom prst="rect">
            <a:avLst/>
          </a:prstGeom>
          <a:ln w="38100" cap="flat" cmpd="sng" algn="ctr">
            <a:solidFill>
              <a:schemeClr val="accent1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fa-IR" sz="2800" b="1" dirty="0" smtClean="0"/>
              <a:t>Classification</a:t>
            </a:r>
            <a:endParaRPr lang="en-US" altLang="fa-IR" sz="2800" b="1" dirty="0"/>
          </a:p>
        </p:txBody>
      </p:sp>
    </p:spTree>
    <p:extLst>
      <p:ext uri="{BB962C8B-B14F-4D97-AF65-F5344CB8AC3E}">
        <p14:creationId xmlns:p14="http://schemas.microsoft.com/office/powerpoint/2010/main" val="19015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42950"/>
            <a:ext cx="8839200" cy="4267200"/>
          </a:xfrm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 rtl="0">
              <a:buNone/>
            </a:pPr>
            <a:endPara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33350"/>
            <a:ext cx="8229600" cy="457200"/>
          </a:xfrm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800" dirty="0" smtClean="0"/>
              <a:t>classification</a:t>
            </a:r>
            <a:endParaRPr lang="fa-IR" sz="2800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219200" y="725487"/>
            <a:ext cx="6477000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fa-IR" dirty="0"/>
          </a:p>
          <a:p>
            <a:pPr>
              <a:spcBef>
                <a:spcPct val="50000"/>
              </a:spcBef>
            </a:pPr>
            <a:r>
              <a:rPr lang="en-US" altLang="fa-IR" dirty="0"/>
              <a:t>                                </a:t>
            </a:r>
            <a:r>
              <a:rPr lang="en-US" altLang="fa-IR" dirty="0" smtClean="0"/>
              <a:t>       </a:t>
            </a:r>
            <a:r>
              <a:rPr lang="en-US" altLang="fa-IR" dirty="0"/>
              <a:t>According to source</a:t>
            </a: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4267200" y="158115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 flipH="1">
            <a:off x="304800" y="2495550"/>
            <a:ext cx="800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304800" y="249555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52400" y="3486150"/>
            <a:ext cx="2971800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fa-IR" dirty="0">
                <a:solidFill>
                  <a:srgbClr val="FF0000"/>
                </a:solidFill>
              </a:rPr>
              <a:t>Arterial hemorrhage</a:t>
            </a:r>
          </a:p>
          <a:p>
            <a:pPr>
              <a:spcBef>
                <a:spcPct val="50000"/>
              </a:spcBef>
            </a:pPr>
            <a:r>
              <a:rPr lang="en-US" altLang="fa-IR" dirty="0"/>
              <a:t>Blood is bright red, and flow under pressure</a:t>
            </a: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4267200" y="249555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429000" y="3486150"/>
            <a:ext cx="2743200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fa-IR" dirty="0">
                <a:solidFill>
                  <a:srgbClr val="FF0000"/>
                </a:solidFill>
              </a:rPr>
              <a:t>Venous hemorrhage </a:t>
            </a:r>
          </a:p>
          <a:p>
            <a:pPr>
              <a:spcBef>
                <a:spcPct val="50000"/>
              </a:spcBef>
            </a:pPr>
            <a:r>
              <a:rPr lang="en-US" altLang="fa-IR" dirty="0"/>
              <a:t>Blood is bluish-red and flow freely</a:t>
            </a:r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>
            <a:off x="8305800" y="249555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6553200" y="3486150"/>
            <a:ext cx="2362200" cy="106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fa-IR" dirty="0">
                <a:solidFill>
                  <a:srgbClr val="FF0000"/>
                </a:solidFill>
              </a:rPr>
              <a:t>Capillary hemorrhage</a:t>
            </a:r>
          </a:p>
          <a:p>
            <a:pPr>
              <a:spcBef>
                <a:spcPct val="50000"/>
              </a:spcBef>
            </a:pPr>
            <a:r>
              <a:rPr lang="en-US" altLang="fa-IR" dirty="0"/>
              <a:t>The blood oozes under very low pressure</a:t>
            </a:r>
          </a:p>
        </p:txBody>
      </p:sp>
    </p:spTree>
    <p:extLst>
      <p:ext uri="{BB962C8B-B14F-4D97-AF65-F5344CB8AC3E}">
        <p14:creationId xmlns:p14="http://schemas.microsoft.com/office/powerpoint/2010/main" val="164943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3350"/>
            <a:ext cx="8229600" cy="457200"/>
          </a:xfrm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endParaRPr lang="fa-I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42950"/>
            <a:ext cx="8839200" cy="4267200"/>
          </a:xfrm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 rtl="0">
              <a:lnSpc>
                <a:spcPct val="150000"/>
              </a:lnSpc>
              <a:buNone/>
            </a:pPr>
            <a:endParaRPr lang="fa-IR" sz="2800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209800" y="895350"/>
            <a:ext cx="4800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fa-IR" sz="2400" dirty="0"/>
              <a:t>According to time of occurrence as</a:t>
            </a:r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>
            <a:off x="4114800" y="1357014"/>
            <a:ext cx="0" cy="60513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 flipH="1">
            <a:off x="990600" y="1962150"/>
            <a:ext cx="647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04800" y="2571750"/>
            <a:ext cx="3352800" cy="93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fa-IR" sz="2200" dirty="0">
                <a:solidFill>
                  <a:srgbClr val="FF0000"/>
                </a:solidFill>
              </a:rPr>
              <a:t>Primary  hemorrhage</a:t>
            </a:r>
          </a:p>
          <a:p>
            <a:pPr algn="ctr">
              <a:spcBef>
                <a:spcPct val="50000"/>
              </a:spcBef>
            </a:pPr>
            <a:r>
              <a:rPr lang="en-US" altLang="fa-IR" sz="2200" dirty="0"/>
              <a:t>Occurs at the time of injury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1905000" y="3943350"/>
            <a:ext cx="4267200" cy="93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fa-IR" sz="2200" dirty="0">
                <a:solidFill>
                  <a:srgbClr val="FF0000"/>
                </a:solidFill>
              </a:rPr>
              <a:t>Intermediate hemorrhage</a:t>
            </a:r>
          </a:p>
          <a:p>
            <a:pPr algn="ctr">
              <a:spcBef>
                <a:spcPct val="50000"/>
              </a:spcBef>
            </a:pPr>
            <a:r>
              <a:rPr lang="en-US" altLang="fa-IR" sz="2200" dirty="0"/>
              <a:t>Occurs within 24 hours of injury</a:t>
            </a: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4876800" y="2266950"/>
            <a:ext cx="4038600" cy="1954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fa-IR" sz="2200" dirty="0">
                <a:solidFill>
                  <a:srgbClr val="FF0000"/>
                </a:solidFill>
              </a:rPr>
              <a:t>Secondary hemorrhage</a:t>
            </a:r>
          </a:p>
          <a:p>
            <a:pPr algn="ctr">
              <a:spcBef>
                <a:spcPct val="50000"/>
              </a:spcBef>
            </a:pPr>
            <a:r>
              <a:rPr lang="en-US" altLang="fa-IR" sz="2200" dirty="0"/>
              <a:t>Occurs more than24 hours  after initial injury, usually result of necrosis, ulceration, occur due to slip ligature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990600" y="1962150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114800" y="1962150"/>
            <a:ext cx="0" cy="1981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467600" y="196215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825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66750"/>
            <a:ext cx="8686800" cy="43434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l" rtl="0">
              <a:buNone/>
            </a:pPr>
            <a:endParaRPr lang="en-US" dirty="0" smtClean="0"/>
          </a:p>
          <a:p>
            <a:pPr marL="0" indent="0" algn="l" rtl="0">
              <a:buNone/>
            </a:pPr>
            <a:endParaRPr lang="fa-IR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33350"/>
            <a:ext cx="8229600" cy="457200"/>
          </a:xfr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classification</a:t>
            </a:r>
            <a:endParaRPr lang="fa-IR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514600" y="742950"/>
            <a:ext cx="32017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fa-IR" sz="2800" dirty="0"/>
              <a:t>According to extent</a:t>
            </a:r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4099034" y="12620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 flipH="1">
            <a:off x="1295400" y="1874291"/>
            <a:ext cx="670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>
            <a:off x="1295400" y="1874291"/>
            <a:ext cx="0" cy="77365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5255" y="2571750"/>
            <a:ext cx="28956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fa-IR" sz="2400" dirty="0">
                <a:solidFill>
                  <a:srgbClr val="FF0000"/>
                </a:solidFill>
              </a:rPr>
              <a:t>Petechial hemorrhage</a:t>
            </a:r>
          </a:p>
          <a:p>
            <a:pPr algn="ctr">
              <a:spcBef>
                <a:spcPct val="50000"/>
              </a:spcBef>
            </a:pPr>
            <a:r>
              <a:rPr lang="en-US" altLang="fa-IR" sz="2400" dirty="0"/>
              <a:t>Small hemorrhagic areas within skin, serosa, mucosa</a:t>
            </a:r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>
            <a:off x="4099034" y="1874291"/>
            <a:ext cx="0" cy="138325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2743200" y="3257550"/>
            <a:ext cx="350520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fa-IR" sz="2400" dirty="0">
                <a:solidFill>
                  <a:srgbClr val="FF0000"/>
                </a:solidFill>
              </a:rPr>
              <a:t>Brushing </a:t>
            </a:r>
            <a:r>
              <a:rPr lang="en-US" altLang="fa-IR" sz="2400" dirty="0" smtClean="0">
                <a:solidFill>
                  <a:srgbClr val="FF0000"/>
                </a:solidFill>
              </a:rPr>
              <a:t>hemorrhage</a:t>
            </a:r>
            <a:endParaRPr lang="en-US" altLang="fa-IR" sz="2400" dirty="0">
              <a:solidFill>
                <a:srgbClr val="FF0000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altLang="fa-IR" sz="2400" dirty="0"/>
              <a:t>Which refers to larger  areas of subcutaneous or </a:t>
            </a:r>
            <a:r>
              <a:rPr lang="en-US" altLang="fa-IR" sz="2400" dirty="0" err="1"/>
              <a:t>submucosal</a:t>
            </a:r>
            <a:r>
              <a:rPr lang="en-US" altLang="fa-IR" sz="2400" dirty="0"/>
              <a:t> hemorrhage</a:t>
            </a: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6705600" y="2647950"/>
            <a:ext cx="22860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fa-IR" sz="2400" dirty="0">
                <a:solidFill>
                  <a:srgbClr val="FF0000"/>
                </a:solidFill>
              </a:rPr>
              <a:t>Deep hemorrhage</a:t>
            </a:r>
          </a:p>
          <a:p>
            <a:pPr algn="ctr">
              <a:spcBef>
                <a:spcPct val="50000"/>
              </a:spcBef>
            </a:pPr>
            <a:r>
              <a:rPr lang="en-US" altLang="fa-IR" sz="2400" dirty="0"/>
              <a:t>Which refers to extravasations into soft tissue</a:t>
            </a:r>
            <a:r>
              <a:rPr lang="en-US" altLang="fa-IR" dirty="0"/>
              <a:t>.</a:t>
            </a:r>
          </a:p>
        </p:txBody>
      </p:sp>
      <p:sp>
        <p:nvSpPr>
          <p:cNvPr id="16" name="Line 11"/>
          <p:cNvSpPr>
            <a:spLocks noChangeShapeType="1"/>
          </p:cNvSpPr>
          <p:nvPr/>
        </p:nvSpPr>
        <p:spPr bwMode="auto">
          <a:xfrm>
            <a:off x="8001000" y="1871663"/>
            <a:ext cx="0" cy="776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5566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52400" y="666750"/>
            <a:ext cx="8839200" cy="4362450"/>
          </a:xfrm>
          <a:ln w="3810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 algn="just" rtl="0">
              <a:lnSpc>
                <a:spcPct val="150000"/>
              </a:lnSpc>
              <a:buNone/>
              <a:defRPr/>
            </a:pPr>
            <a:r>
              <a:rPr lang="en-US" sz="31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■</a:t>
            </a:r>
            <a:r>
              <a:rPr lang="en-US" sz="31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3100" dirty="0" smtClean="0">
                <a:solidFill>
                  <a:schemeClr val="tx1"/>
                </a:solidFill>
              </a:rPr>
              <a:t>A </a:t>
            </a:r>
            <a:r>
              <a:rPr lang="en-US" sz="3100" dirty="0">
                <a:solidFill>
                  <a:schemeClr val="tx1"/>
                </a:solidFill>
              </a:rPr>
              <a:t>complex process that stops bleeding after injury to a blood </a:t>
            </a:r>
            <a:r>
              <a:rPr lang="en-US" sz="3100" dirty="0" smtClean="0">
                <a:solidFill>
                  <a:schemeClr val="tx1"/>
                </a:solidFill>
              </a:rPr>
              <a:t>vessel.</a:t>
            </a:r>
          </a:p>
          <a:p>
            <a:pPr marL="0" indent="0" algn="just" rtl="0">
              <a:lnSpc>
                <a:spcPct val="150000"/>
              </a:lnSpc>
              <a:buNone/>
            </a:pPr>
            <a:endParaRPr lang="en-US" altLang="fa-IR" sz="2600" b="1" dirty="0" smtClean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indent="0" algn="just" rtl="0">
              <a:lnSpc>
                <a:spcPct val="150000"/>
              </a:lnSpc>
              <a:buNone/>
            </a:pPr>
            <a:r>
              <a:rPr lang="en-US" altLang="fa-IR" sz="28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►</a:t>
            </a:r>
            <a:r>
              <a:rPr lang="en-US" altLang="fa-IR" sz="28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The process of hemostasis can be divided into distinct       </a:t>
            </a:r>
            <a:r>
              <a:rPr lang="ar-IQ" altLang="fa-IR" sz="28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      </a:t>
            </a:r>
            <a:r>
              <a:rPr lang="en-US" altLang="fa-IR" sz="28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stages namely:</a:t>
            </a:r>
          </a:p>
          <a:p>
            <a:pPr marL="0" indent="0" algn="just" rtl="0">
              <a:lnSpc>
                <a:spcPct val="150000"/>
              </a:lnSpc>
              <a:buNone/>
            </a:pPr>
            <a:r>
              <a:rPr lang="en-US" altLang="fa-IR" sz="28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1-primary hemostasis-- platelet plug formation</a:t>
            </a:r>
          </a:p>
          <a:p>
            <a:pPr marL="0" indent="0" algn="just" rtl="0">
              <a:lnSpc>
                <a:spcPct val="150000"/>
              </a:lnSpc>
              <a:buNone/>
            </a:pPr>
            <a:r>
              <a:rPr lang="en-US" altLang="fa-IR" sz="28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2-secondary hemostasis – coagulation cascade  </a:t>
            </a:r>
          </a:p>
          <a:p>
            <a:pPr marL="0" indent="0" algn="just" rtl="0">
              <a:lnSpc>
                <a:spcPct val="150000"/>
              </a:lnSpc>
              <a:buNone/>
            </a:pPr>
            <a:endParaRPr lang="en-US" altLang="fa-IR" sz="2400" b="1" dirty="0" smtClean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indent="0" algn="just" rtl="0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90600" y="114300"/>
            <a:ext cx="7162800" cy="476250"/>
          </a:xfr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200" dirty="0"/>
              <a:t>Hemostasis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422563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4343400"/>
          </a:xfrm>
          <a:ln w="3810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 rtl="0">
              <a:lnSpc>
                <a:spcPct val="150000"/>
              </a:lnSpc>
              <a:buNone/>
            </a:pPr>
            <a:r>
              <a:rPr lang="en-US" altLang="fa-IR"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►</a:t>
            </a:r>
            <a:r>
              <a:rPr lang="en-US" altLang="fa-IR" sz="2400" b="1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altLang="fa-IR" sz="2400" b="1" dirty="0"/>
              <a:t>There are at least 3 factors involved in the spontaneous arrest of </a:t>
            </a:r>
            <a:r>
              <a:rPr lang="en-US" altLang="fa-IR" sz="2400" b="1" dirty="0" smtClean="0"/>
              <a:t> </a:t>
            </a:r>
            <a:r>
              <a:rPr lang="ar-EG" altLang="fa-IR" sz="2400" b="1" dirty="0" smtClean="0"/>
              <a:t>       </a:t>
            </a:r>
            <a:r>
              <a:rPr lang="en-US" altLang="fa-IR" sz="2400" b="1" dirty="0" smtClean="0"/>
              <a:t>bleeding</a:t>
            </a:r>
            <a:r>
              <a:rPr lang="en-US" altLang="fa-IR" sz="2400" b="1" dirty="0"/>
              <a:t>:</a:t>
            </a:r>
            <a:endParaRPr lang="en-US" altLang="fa-IR" sz="2400" b="1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indent="0" algn="just" rtl="0">
              <a:buNone/>
            </a:pPr>
            <a:r>
              <a:rPr lang="en-US" altLang="fa-IR" sz="2400" b="1" dirty="0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lang="en-US" altLang="fa-IR" sz="2400" dirty="0">
                <a:solidFill>
                  <a:schemeClr val="tx1"/>
                </a:solidFill>
                <a:latin typeface="Times New Roman"/>
                <a:cs typeface="Times New Roman"/>
              </a:rPr>
              <a:t>1●</a:t>
            </a:r>
            <a:r>
              <a:rPr lang="en-US" altLang="fa-IR" sz="2400" dirty="0">
                <a:solidFill>
                  <a:schemeClr val="tx1"/>
                </a:solidFill>
              </a:rPr>
              <a:t>Extravascular</a:t>
            </a:r>
          </a:p>
          <a:p>
            <a:pPr marL="0" indent="0" algn="just" rtl="0">
              <a:spcBef>
                <a:spcPct val="50000"/>
              </a:spcBef>
              <a:buNone/>
            </a:pPr>
            <a:r>
              <a:rPr lang="en-US" altLang="fa-IR" sz="2400" dirty="0">
                <a:solidFill>
                  <a:schemeClr val="tx1"/>
                </a:solidFill>
                <a:latin typeface="Times New Roman"/>
                <a:cs typeface="Times New Roman"/>
              </a:rPr>
              <a:t>  2● </a:t>
            </a:r>
            <a:r>
              <a:rPr lang="en-US" altLang="fa-IR" sz="2400" dirty="0">
                <a:solidFill>
                  <a:schemeClr val="tx1"/>
                </a:solidFill>
              </a:rPr>
              <a:t>Vascular</a:t>
            </a:r>
          </a:p>
          <a:p>
            <a:pPr marL="0" indent="0" algn="just" rtl="0">
              <a:buNone/>
            </a:pPr>
            <a:r>
              <a:rPr lang="en-US" altLang="fa-IR" sz="2400" dirty="0">
                <a:solidFill>
                  <a:schemeClr val="tx1"/>
                </a:solidFill>
                <a:latin typeface="Times New Roman"/>
                <a:cs typeface="Times New Roman"/>
              </a:rPr>
              <a:t>  3● </a:t>
            </a:r>
            <a:r>
              <a:rPr lang="en-US" altLang="fa-IR" sz="2400" dirty="0">
                <a:solidFill>
                  <a:schemeClr val="tx1"/>
                </a:solidFill>
              </a:rPr>
              <a:t>Intravascular</a:t>
            </a:r>
            <a:endParaRPr lang="en-US" sz="2400" dirty="0">
              <a:solidFill>
                <a:schemeClr val="tx1"/>
              </a:solidFill>
            </a:endParaRPr>
          </a:p>
          <a:p>
            <a:pPr marL="0" indent="0" algn="just" rtl="0">
              <a:buNone/>
            </a:pPr>
            <a:endParaRPr lang="fa-I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14300"/>
            <a:ext cx="8229600" cy="457200"/>
          </a:xfr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200" dirty="0" smtClean="0"/>
              <a:t>hemostasis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256052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7409</TotalTime>
  <Words>538</Words>
  <Application>Microsoft Office PowerPoint</Application>
  <PresentationFormat>On-screen Show (16:9)</PresentationFormat>
  <Paragraphs>79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Causes</vt:lpstr>
      <vt:lpstr>PowerPoint Presentation</vt:lpstr>
      <vt:lpstr>classification</vt:lpstr>
      <vt:lpstr>PowerPoint Presentation</vt:lpstr>
      <vt:lpstr>classification</vt:lpstr>
      <vt:lpstr>Hemostasis</vt:lpstr>
      <vt:lpstr>hemostasis</vt:lpstr>
      <vt:lpstr>Hemostasis</vt:lpstr>
      <vt:lpstr>Mechanical arrest of haemorrhage</vt:lpstr>
      <vt:lpstr>Mechanical arrest of haemorrhage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X-ray hazards</dc:title>
  <dc:creator>Novin Pendar</dc:creator>
  <cp:lastModifiedBy>Novin Pendar</cp:lastModifiedBy>
  <cp:revision>203</cp:revision>
  <dcterms:created xsi:type="dcterms:W3CDTF">2006-08-16T00:00:00Z</dcterms:created>
  <dcterms:modified xsi:type="dcterms:W3CDTF">2019-01-06T11:47:19Z</dcterms:modified>
  <cp:contentStatus/>
</cp:coreProperties>
</file>