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60" r:id="rId4"/>
    <p:sldId id="327" r:id="rId5"/>
    <p:sldId id="261" r:id="rId6"/>
    <p:sldId id="318" r:id="rId7"/>
    <p:sldId id="267" r:id="rId8"/>
    <p:sldId id="284" r:id="rId9"/>
    <p:sldId id="265" r:id="rId10"/>
    <p:sldId id="283" r:id="rId11"/>
    <p:sldId id="288" r:id="rId12"/>
    <p:sldId id="326" r:id="rId13"/>
    <p:sldId id="289" r:id="rId14"/>
    <p:sldId id="28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1747AB-D3D6-4439-A958-8C13FED7C4EC}" type="datetimeFigureOut">
              <a:rPr lang="fa-IR" smtClean="0"/>
              <a:t>1440/04/29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FF154-A7C0-4D42-801A-AE7876DB04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49"/>
            <a:ext cx="8839199" cy="5049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29100"/>
            <a:ext cx="6400800" cy="6286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Ashraff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Abdulrazaq</a:t>
            </a:r>
            <a:endParaRPr lang="fa-I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1099" y="3257550"/>
            <a:ext cx="67818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Hemorrage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hemostasis</a:t>
            </a: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41391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666749"/>
            <a:ext cx="8839200" cy="4396937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 algn="just" rtl="0">
              <a:buNone/>
              <a:defRPr/>
            </a:pPr>
            <a:endParaRPr lang="en-US" sz="2800" dirty="0"/>
          </a:p>
          <a:p>
            <a:pPr marL="0" indent="0" algn="just" rtl="0">
              <a:buNone/>
              <a:defRPr/>
            </a:pPr>
            <a:endParaRPr lang="en-US" sz="2800" u="sng" dirty="0" smtClean="0">
              <a:latin typeface="Times New Roman"/>
              <a:cs typeface="Times New Roman"/>
            </a:endParaRPr>
          </a:p>
          <a:p>
            <a:pPr marL="0" indent="0" algn="just" rtl="0">
              <a:buNone/>
            </a:pPr>
            <a:endParaRPr lang="fa-I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40005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Hemostasis</a:t>
            </a:r>
            <a:endParaRPr lang="fa-IR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752600" y="2114550"/>
            <a:ext cx="601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742950"/>
            <a:ext cx="84582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2400" b="1" dirty="0">
                <a:solidFill>
                  <a:srgbClr val="009900"/>
                </a:solidFill>
              </a:rPr>
              <a:t>Extravascular</a:t>
            </a:r>
            <a:r>
              <a:rPr lang="en-US" altLang="fa-IR" dirty="0"/>
              <a:t>:</a:t>
            </a:r>
          </a:p>
          <a:p>
            <a:pPr>
              <a:spcBef>
                <a:spcPct val="50000"/>
              </a:spcBef>
            </a:pPr>
            <a:r>
              <a:rPr lang="en-US" altLang="fa-IR" dirty="0"/>
              <a:t>Location of vessels, elastic nature of surrounding tissue, vessels passing through bone or </a:t>
            </a:r>
            <a:r>
              <a:rPr lang="en-US" altLang="fa-IR" dirty="0" err="1"/>
              <a:t>cartalige</a:t>
            </a:r>
            <a:r>
              <a:rPr lang="en-US" altLang="fa-IR" dirty="0"/>
              <a:t> are protected, vasoconstriction tend</a:t>
            </a:r>
            <a:r>
              <a:rPr lang="ar-SA" altLang="fa-IR" dirty="0"/>
              <a:t>  </a:t>
            </a:r>
            <a:r>
              <a:rPr lang="en-US" altLang="fa-IR" dirty="0"/>
              <a:t> to reduce hemorrhage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4800" y="2090245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2400" b="1" dirty="0">
                <a:solidFill>
                  <a:srgbClr val="009900"/>
                </a:solidFill>
              </a:rPr>
              <a:t>Vascular:</a:t>
            </a:r>
          </a:p>
          <a:p>
            <a:pPr>
              <a:spcBef>
                <a:spcPct val="50000"/>
              </a:spcBef>
            </a:pPr>
            <a:r>
              <a:rPr lang="en-US" altLang="fa-IR" dirty="0"/>
              <a:t>When B.V injured the intima rolls inward and vessels end retract, provided suitable surface for accumulation of platelet and clot formation</a:t>
            </a:r>
          </a:p>
          <a:p>
            <a:pPr>
              <a:spcBef>
                <a:spcPct val="50000"/>
              </a:spcBef>
            </a:pPr>
            <a:endParaRPr lang="en-US" altLang="fa-IR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4800" y="3494195"/>
            <a:ext cx="84582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2400" b="1" dirty="0">
                <a:solidFill>
                  <a:srgbClr val="009900"/>
                </a:solidFill>
              </a:rPr>
              <a:t>Intravascular</a:t>
            </a:r>
            <a:r>
              <a:rPr lang="en-US" altLang="fa-IR" dirty="0">
                <a:solidFill>
                  <a:schemeClr val="hlink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fa-IR" dirty="0"/>
              <a:t>A series of blood clotting factors become activated when blood platelets</a:t>
            </a:r>
            <a:r>
              <a:rPr lang="ar-SA" altLang="fa-IR" dirty="0"/>
              <a:t> </a:t>
            </a:r>
            <a:r>
              <a:rPr lang="en-US" altLang="fa-IR" dirty="0"/>
              <a:t> undergo morphological changes in the presence of damaged endothelial tissue.</a:t>
            </a:r>
            <a:r>
              <a:rPr lang="ar-SA" altLang="fa-IR" dirty="0"/>
              <a:t> </a:t>
            </a:r>
            <a:endParaRPr lang="en-US" altLang="fa-IR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752600" y="3494195"/>
            <a:ext cx="601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8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819150"/>
            <a:ext cx="8839200" cy="4190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85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GB" altLang="fa-IR" sz="2800" u="sng" dirty="0"/>
              <a:t>1-</a:t>
            </a:r>
            <a:r>
              <a:rPr lang="en-GB" altLang="fa-IR" sz="2800" dirty="0"/>
              <a:t>Crushing</a:t>
            </a:r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GB" altLang="fa-IR" sz="2800" u="sng" dirty="0"/>
              <a:t>2-</a:t>
            </a:r>
            <a:r>
              <a:rPr lang="en-GB" altLang="fa-IR" sz="2800" dirty="0"/>
              <a:t>Torsion: can be twisting vessels by artery forceps</a:t>
            </a:r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GB" altLang="fa-IR" sz="2800" u="sng" dirty="0"/>
              <a:t>3-</a:t>
            </a:r>
            <a:r>
              <a:rPr lang="en-GB" altLang="fa-IR" sz="2800" dirty="0"/>
              <a:t>Ligation: This involves tying the end of bleeding </a:t>
            </a:r>
            <a:r>
              <a:rPr lang="en-GB" altLang="fa-IR" sz="2800" dirty="0" smtClean="0"/>
              <a:t>vessels  </a:t>
            </a:r>
            <a:r>
              <a:rPr lang="en-GB" altLang="fa-IR" sz="2800" dirty="0"/>
              <a:t>to prevent </a:t>
            </a:r>
            <a:r>
              <a:rPr lang="ar-EG" altLang="fa-IR" sz="2800" dirty="0" smtClean="0"/>
              <a:t>    </a:t>
            </a:r>
            <a:r>
              <a:rPr lang="en-GB" altLang="fa-IR" sz="2800" dirty="0" smtClean="0"/>
              <a:t>further </a:t>
            </a:r>
            <a:r>
              <a:rPr lang="en-GB" altLang="fa-IR" sz="2800" dirty="0"/>
              <a:t>escape blood materials </a:t>
            </a:r>
            <a:r>
              <a:rPr lang="en-GB" altLang="fa-IR" sz="2800" dirty="0" smtClean="0"/>
              <a:t>which </a:t>
            </a:r>
            <a:r>
              <a:rPr lang="en-GB" altLang="fa-IR" sz="2800" dirty="0"/>
              <a:t>used  same which used in </a:t>
            </a:r>
            <a:r>
              <a:rPr lang="ar-EG" altLang="fa-IR" sz="2800" dirty="0" smtClean="0"/>
              <a:t>         </a:t>
            </a:r>
            <a:r>
              <a:rPr lang="en-GB" altLang="fa-IR" sz="2800" dirty="0" smtClean="0"/>
              <a:t>suture</a:t>
            </a:r>
            <a:endParaRPr lang="en-GB" altLang="fa-IR" sz="2800" dirty="0"/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GB" altLang="fa-IR" sz="2800" u="sng" dirty="0"/>
              <a:t>4-</a:t>
            </a:r>
            <a:r>
              <a:rPr lang="en-GB" altLang="fa-IR" sz="2800" dirty="0"/>
              <a:t>Suturing: Although suturing is used primarily to </a:t>
            </a:r>
            <a:r>
              <a:rPr lang="en-GB" altLang="fa-IR" sz="2800" dirty="0" smtClean="0"/>
              <a:t>appose </a:t>
            </a:r>
            <a:r>
              <a:rPr lang="en-GB" altLang="fa-IR" sz="2800" dirty="0"/>
              <a:t>wound </a:t>
            </a:r>
            <a:r>
              <a:rPr lang="ar-EG" altLang="fa-IR" sz="2800" dirty="0" smtClean="0"/>
              <a:t>          </a:t>
            </a:r>
            <a:r>
              <a:rPr lang="en-GB" altLang="fa-IR" sz="2800" dirty="0" smtClean="0"/>
              <a:t>edges </a:t>
            </a:r>
            <a:endParaRPr lang="en-US" altLang="fa-IR" sz="2800" dirty="0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167015"/>
            <a:ext cx="7772400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fa-IR" sz="2800" b="1" dirty="0">
                <a:solidFill>
                  <a:schemeClr val="accent2"/>
                </a:solidFill>
              </a:rPr>
              <a:t>Mechanical arrest of haemorrhage</a:t>
            </a:r>
            <a:endParaRPr lang="en-US" altLang="fa-IR" sz="28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4" t="11238" r="17793" b="12337"/>
          <a:stretch/>
        </p:blipFill>
        <p:spPr>
          <a:xfrm>
            <a:off x="4477407" y="133350"/>
            <a:ext cx="4635062" cy="4876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" y="361950"/>
            <a:ext cx="90011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4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819150"/>
            <a:ext cx="8839200" cy="4190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GB" altLang="fa-IR" sz="2400" u="sng" dirty="0"/>
              <a:t>5- </a:t>
            </a:r>
            <a:r>
              <a:rPr lang="en-GB" altLang="fa-IR" sz="2400" dirty="0"/>
              <a:t>pressure: Bleeding from surgical incision can be stopped by </a:t>
            </a:r>
            <a:r>
              <a:rPr lang="ar-EG" altLang="fa-IR" sz="2400" dirty="0" smtClean="0"/>
              <a:t>               </a:t>
            </a:r>
            <a:r>
              <a:rPr lang="en-GB" altLang="fa-IR" sz="2400" dirty="0" smtClean="0"/>
              <a:t>pressing </a:t>
            </a:r>
            <a:r>
              <a:rPr lang="en-GB" altLang="fa-IR" sz="2400" dirty="0"/>
              <a:t>a gauze sponge against the bleeding point</a:t>
            </a:r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GB" altLang="fa-IR" sz="2400" u="sng" dirty="0"/>
              <a:t>6- </a:t>
            </a:r>
            <a:r>
              <a:rPr lang="en-GB" altLang="fa-IR" sz="2400" dirty="0"/>
              <a:t>Tourniquet: by constricting band , should used for short time, </a:t>
            </a:r>
            <a:r>
              <a:rPr lang="ar-EG" altLang="fa-IR" sz="2400" dirty="0" smtClean="0"/>
              <a:t>            </a:t>
            </a:r>
            <a:r>
              <a:rPr lang="en-GB" altLang="fa-IR" sz="2400" dirty="0" smtClean="0"/>
              <a:t>tourniquets </a:t>
            </a:r>
            <a:r>
              <a:rPr lang="en-GB" altLang="fa-IR" sz="2400" dirty="0"/>
              <a:t>should be released every 20 minute </a:t>
            </a:r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GB" altLang="fa-IR" sz="2400" u="sng" dirty="0"/>
              <a:t>7- </a:t>
            </a:r>
            <a:r>
              <a:rPr lang="en-GB" altLang="fa-IR" sz="2400" dirty="0" err="1"/>
              <a:t>Electrosurgery</a:t>
            </a:r>
            <a:r>
              <a:rPr lang="en-GB" altLang="fa-IR" sz="2400" dirty="0"/>
              <a:t> and Electrocoagulation, </a:t>
            </a:r>
            <a:r>
              <a:rPr lang="en-GB" altLang="fa-IR" sz="2400" dirty="0" err="1"/>
              <a:t>Thermocautery</a:t>
            </a:r>
            <a:r>
              <a:rPr lang="en-GB" altLang="fa-IR" sz="2400" dirty="0"/>
              <a:t> burns </a:t>
            </a:r>
            <a:r>
              <a:rPr lang="ar-EG" altLang="fa-IR" sz="2400" dirty="0" smtClean="0"/>
              <a:t>             </a:t>
            </a:r>
            <a:r>
              <a:rPr lang="en-GB" altLang="fa-IR" sz="2400" dirty="0" smtClean="0"/>
              <a:t>tissues</a:t>
            </a:r>
            <a:r>
              <a:rPr lang="en-GB" altLang="fa-IR" sz="2400" dirty="0"/>
              <a:t>, and the coagulated tissues act as </a:t>
            </a:r>
            <a:r>
              <a:rPr lang="en-GB" altLang="fa-IR" sz="2400" dirty="0" err="1"/>
              <a:t>hemostatic</a:t>
            </a:r>
            <a:r>
              <a:rPr lang="en-GB" altLang="fa-IR" sz="2400" dirty="0"/>
              <a:t> plug</a:t>
            </a:r>
            <a:endParaRPr lang="en-US" altLang="fa-IR" sz="2400" dirty="0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167015"/>
            <a:ext cx="7772400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fa-IR" sz="2800" b="1" dirty="0">
                <a:solidFill>
                  <a:schemeClr val="accent2"/>
                </a:solidFill>
              </a:rPr>
              <a:t>Mechanical arrest of haemorrhage</a:t>
            </a:r>
            <a:endParaRPr lang="en-US" altLang="fa-IR" sz="2800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6868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3350"/>
            <a:ext cx="8621485" cy="42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7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57150"/>
            <a:ext cx="8839200" cy="49720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71600" y="133350"/>
            <a:ext cx="6121400" cy="8925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fa-IR" sz="2600" b="1" dirty="0" err="1">
                <a:solidFill>
                  <a:srgbClr val="FF0000"/>
                </a:solidFill>
              </a:rPr>
              <a:t>Hemostasis</a:t>
            </a:r>
            <a:r>
              <a:rPr lang="en-GB" altLang="fa-IR" sz="2600" b="1" dirty="0">
                <a:solidFill>
                  <a:srgbClr val="FF0000"/>
                </a:solidFill>
              </a:rPr>
              <a:t> with topically applied substances</a:t>
            </a:r>
            <a:endParaRPr lang="en-US" altLang="fa-IR" sz="2600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2100" y="895350"/>
            <a:ext cx="8280400" cy="1295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GB" altLang="fa-IR" dirty="0"/>
              <a:t>Substance have an astringent effect on tissue and blood vessels, applied topically to small cut, example </a:t>
            </a:r>
            <a:r>
              <a:rPr lang="en-GB" altLang="fa-IR" dirty="0" err="1"/>
              <a:t>feeric</a:t>
            </a:r>
            <a:r>
              <a:rPr lang="en-GB" altLang="fa-IR" dirty="0"/>
              <a:t> </a:t>
            </a:r>
            <a:r>
              <a:rPr lang="en-GB" altLang="fa-IR" dirty="0" err="1"/>
              <a:t>sulfate</a:t>
            </a:r>
            <a:r>
              <a:rPr lang="en-GB" altLang="fa-IR" dirty="0"/>
              <a:t>, </a:t>
            </a:r>
            <a:r>
              <a:rPr lang="en-GB" altLang="fa-IR" dirty="0" err="1"/>
              <a:t>feeric</a:t>
            </a:r>
            <a:r>
              <a:rPr lang="en-GB" altLang="fa-IR" dirty="0"/>
              <a:t> chloride, glacial acetic acid, silver nitrate, alum, tannic acid </a:t>
            </a:r>
            <a:endParaRPr lang="en-US" altLang="fa-IR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92100" y="2114550"/>
            <a:ext cx="828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GB" altLang="fa-IR" sz="22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►</a:t>
            </a:r>
            <a:r>
              <a:rPr lang="en-GB" altLang="fa-IR" sz="2200" b="1" u="sng" dirty="0" smtClean="0"/>
              <a:t>Specific </a:t>
            </a:r>
            <a:r>
              <a:rPr lang="en-GB" altLang="fa-IR" sz="2200" b="1" u="sng" dirty="0"/>
              <a:t>coagulant: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GB" altLang="fa-IR" dirty="0"/>
              <a:t>  </a:t>
            </a:r>
            <a:r>
              <a:rPr lang="en-GB" altLang="fa-IR" dirty="0" err="1"/>
              <a:t>Gelfoam</a:t>
            </a:r>
            <a:r>
              <a:rPr lang="en-GB" altLang="fa-IR" dirty="0"/>
              <a:t> is a </a:t>
            </a:r>
            <a:r>
              <a:rPr lang="en-GB" altLang="fa-IR" dirty="0" err="1"/>
              <a:t>spongelike</a:t>
            </a:r>
            <a:r>
              <a:rPr lang="en-GB" altLang="fa-IR" dirty="0"/>
              <a:t> substance which a large surface on which blood will clot, topical </a:t>
            </a:r>
            <a:r>
              <a:rPr lang="en-GB" altLang="fa-IR" dirty="0" err="1"/>
              <a:t>thrompin</a:t>
            </a:r>
            <a:r>
              <a:rPr lang="en-GB" altLang="fa-IR" dirty="0"/>
              <a:t> is  specific coagulant factor </a:t>
            </a:r>
            <a:endParaRPr lang="en-US" altLang="fa-IR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92100" y="3486150"/>
            <a:ext cx="8520825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fa-IR" sz="22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►</a:t>
            </a:r>
            <a:r>
              <a:rPr lang="en-US" altLang="fa-IR" sz="2200" b="1" u="sng" dirty="0" smtClean="0">
                <a:latin typeface="Times New Roman"/>
                <a:cs typeface="Times New Roman"/>
              </a:rPr>
              <a:t> </a:t>
            </a:r>
            <a:r>
              <a:rPr lang="en-US" altLang="fa-IR" sz="2200" b="1" u="sng" dirty="0" smtClean="0"/>
              <a:t>Systemic </a:t>
            </a:r>
            <a:r>
              <a:rPr lang="en-US" altLang="fa-IR" sz="2200" b="1" u="sng" dirty="0"/>
              <a:t>hemostatic agents: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fa-IR" sz="2000" dirty="0" err="1"/>
              <a:t>Vit</a:t>
            </a:r>
            <a:r>
              <a:rPr lang="en-US" altLang="fa-IR" sz="2000" dirty="0"/>
              <a:t> K is necessary for formation of </a:t>
            </a:r>
            <a:r>
              <a:rPr lang="en-US" altLang="fa-IR" sz="2000" dirty="0" err="1"/>
              <a:t>prothrombin</a:t>
            </a:r>
            <a:r>
              <a:rPr lang="en-US" altLang="fa-IR" sz="2000" dirty="0"/>
              <a:t>, and helpful in preventing excessive hemorrhage</a:t>
            </a:r>
          </a:p>
        </p:txBody>
      </p:sp>
    </p:spTree>
    <p:extLst>
      <p:ext uri="{BB962C8B-B14F-4D97-AF65-F5344CB8AC3E}">
        <p14:creationId xmlns:p14="http://schemas.microsoft.com/office/powerpoint/2010/main" val="37726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45" y="285750"/>
            <a:ext cx="7530353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957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8839200" cy="4876801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en-US" sz="2800" dirty="0" smtClean="0"/>
              <a:t>        </a:t>
            </a:r>
            <a:endParaRPr lang="en-US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l" rtl="0"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 </a:t>
            </a:r>
            <a:r>
              <a:rPr lang="en-US" altLang="fa-IR" dirty="0"/>
              <a:t>Loss of blood from the vascular system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 algn="l" rtl="0"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 </a:t>
            </a:r>
            <a:r>
              <a:rPr lang="en-US" altLang="fa-IR" dirty="0"/>
              <a:t>Bleeding is eventually accompanied by </a:t>
            </a:r>
            <a:endParaRPr lang="en-US" altLang="fa-IR" dirty="0" smtClean="0"/>
          </a:p>
          <a:p>
            <a:pPr marL="0" indent="0" algn="l" rtl="0">
              <a:buNone/>
              <a:defRPr/>
            </a:pPr>
            <a:r>
              <a:rPr lang="en-US" altLang="fa-IR" dirty="0" smtClean="0"/>
              <a:t>    </a:t>
            </a:r>
            <a:r>
              <a:rPr lang="en-US" altLang="fa-IR" dirty="0" smtClean="0">
                <a:latin typeface="Times New Roman"/>
                <a:cs typeface="Times New Roman"/>
              </a:rPr>
              <a:t>● </a:t>
            </a:r>
            <a:r>
              <a:rPr lang="en-US" altLang="fa-IR" dirty="0" smtClean="0"/>
              <a:t>shock </a:t>
            </a:r>
          </a:p>
          <a:p>
            <a:pPr marL="0" indent="0" algn="l" rtl="0">
              <a:buNone/>
              <a:defRPr/>
            </a:pPr>
            <a:r>
              <a:rPr lang="en-US" altLang="fa-IR" dirty="0" smtClean="0"/>
              <a:t>    </a:t>
            </a:r>
            <a:r>
              <a:rPr lang="en-US" altLang="fa-IR" dirty="0" smtClean="0">
                <a:latin typeface="Times New Roman"/>
                <a:cs typeface="Times New Roman"/>
              </a:rPr>
              <a:t>● </a:t>
            </a:r>
            <a:r>
              <a:rPr lang="en-US" altLang="fa-IR" dirty="0" smtClean="0"/>
              <a:t>and </a:t>
            </a:r>
            <a:r>
              <a:rPr lang="en-US" altLang="fa-IR" dirty="0"/>
              <a:t>loss of red blood </a:t>
            </a:r>
            <a:endParaRPr lang="en-US" altLang="fa-IR" dirty="0" smtClean="0"/>
          </a:p>
          <a:p>
            <a:pPr marL="0" indent="0" algn="l" rtl="0">
              <a:buNone/>
              <a:defRPr/>
            </a:pPr>
            <a:r>
              <a:rPr lang="en-US" altLang="fa-IR" dirty="0" smtClean="0"/>
              <a:t>    </a:t>
            </a:r>
            <a:r>
              <a:rPr lang="en-US" altLang="fa-IR" dirty="0" smtClean="0">
                <a:latin typeface="Times New Roman"/>
                <a:cs typeface="Times New Roman"/>
              </a:rPr>
              <a:t>● </a:t>
            </a:r>
            <a:r>
              <a:rPr lang="en-US" altLang="fa-IR" dirty="0" smtClean="0"/>
              <a:t>reduce </a:t>
            </a:r>
            <a:r>
              <a:rPr lang="en-US" altLang="fa-IR" dirty="0"/>
              <a:t>the oxygen carrying </a:t>
            </a:r>
          </a:p>
          <a:p>
            <a:pPr marL="0" indent="0" algn="l" rtl="0">
              <a:buNone/>
              <a:defRPr/>
            </a:pPr>
            <a:r>
              <a:rPr lang="en-US" altLang="fa-IR" dirty="0" smtClean="0"/>
              <a:t>        capacity </a:t>
            </a:r>
            <a:r>
              <a:rPr lang="en-US" altLang="fa-IR" dirty="0"/>
              <a:t>of blood</a:t>
            </a:r>
          </a:p>
          <a:p>
            <a:pPr marL="0" indent="0" algn="l" rtl="0">
              <a:buNone/>
              <a:defRPr/>
            </a:pPr>
            <a:endParaRPr lang="en-US" dirty="0" smtClean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09550"/>
            <a:ext cx="85344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60000"/>
              </a:lnSpc>
            </a:pPr>
            <a:r>
              <a:rPr lang="en-US" altLang="fa-IR" sz="2800" b="1" dirty="0"/>
              <a:t>Hemorrhage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8" t="29151" r="5976" b="7755"/>
          <a:stretch/>
        </p:blipFill>
        <p:spPr>
          <a:xfrm>
            <a:off x="5410200" y="3260878"/>
            <a:ext cx="3413235" cy="165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4191000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fa-IR" sz="2800" dirty="0" smtClean="0"/>
              <a:t>1- </a:t>
            </a:r>
            <a:r>
              <a:rPr lang="en-US" altLang="fa-IR" sz="2800" dirty="0"/>
              <a:t>penetrating </a:t>
            </a:r>
            <a:r>
              <a:rPr lang="en-US" altLang="fa-IR" sz="2800" dirty="0" smtClean="0"/>
              <a:t>wound</a:t>
            </a:r>
            <a:endParaRPr lang="en-US" altLang="fa-IR" sz="2800" dirty="0"/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fa-IR" sz="2800" dirty="0"/>
              <a:t>2- </a:t>
            </a:r>
            <a:r>
              <a:rPr lang="en-US" altLang="fa-IR" sz="2800" dirty="0" smtClean="0"/>
              <a:t>Incisions (surgical incision)</a:t>
            </a:r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fa-IR" sz="2800" dirty="0" smtClean="0"/>
              <a:t>3-Contusions </a:t>
            </a:r>
            <a:r>
              <a:rPr lang="en-US" altLang="fa-IR" sz="2800" dirty="0"/>
              <a:t>or </a:t>
            </a:r>
            <a:r>
              <a:rPr lang="en-US" altLang="fa-IR" sz="2800" dirty="0" smtClean="0"/>
              <a:t>laceration</a:t>
            </a:r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fa-IR" sz="2800" dirty="0" smtClean="0"/>
              <a:t>4- </a:t>
            </a:r>
            <a:r>
              <a:rPr lang="en-US" altLang="fa-IR" sz="2800" dirty="0"/>
              <a:t>Blood may fail to clot within normal time because, Liver </a:t>
            </a:r>
            <a:r>
              <a:rPr lang="ar-IQ" altLang="fa-IR" sz="2800" dirty="0" smtClean="0"/>
              <a:t>     </a:t>
            </a:r>
            <a:r>
              <a:rPr lang="en-US" altLang="fa-IR" sz="2800" dirty="0" smtClean="0"/>
              <a:t>disease</a:t>
            </a:r>
            <a:r>
              <a:rPr lang="en-US" altLang="fa-IR" sz="2800" dirty="0"/>
              <a:t>, irradiation, chemical </a:t>
            </a:r>
            <a:r>
              <a:rPr lang="en-US" altLang="fa-IR" sz="2800" dirty="0" smtClean="0"/>
              <a:t>poisoning</a:t>
            </a:r>
            <a:endParaRPr lang="en-US" alt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53697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fa-IR" sz="2800" b="1" dirty="0" smtClean="0"/>
              <a:t>Causes</a:t>
            </a:r>
            <a:endParaRPr lang="en-US" altLang="fa-IR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" r="5586"/>
          <a:stretch/>
        </p:blipFill>
        <p:spPr>
          <a:xfrm>
            <a:off x="6096000" y="895350"/>
            <a:ext cx="2863193" cy="2439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37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819150"/>
            <a:ext cx="8839200" cy="4191000"/>
          </a:xfrm>
          <a:prstGeom prst="rect">
            <a:avLst/>
          </a:prstGeom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fa-IR" sz="2800" dirty="0" smtClean="0"/>
              <a:t>1-according to source </a:t>
            </a:r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fa-IR" sz="2800" dirty="0" smtClean="0"/>
              <a:t>2-according to time of occurrence</a:t>
            </a:r>
          </a:p>
          <a:p>
            <a:pPr marL="0" indent="0" algn="just" rtl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fa-IR" sz="2800" dirty="0" smtClean="0"/>
              <a:t>3-according to extent</a:t>
            </a:r>
            <a:endParaRPr lang="en-US" altLang="fa-IR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33350"/>
            <a:ext cx="8229600" cy="536972"/>
          </a:xfrm>
          <a:prstGeom prst="rect">
            <a:avLst/>
          </a:prstGeom>
          <a:ln w="381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fa-IR" sz="2800" b="1" dirty="0" smtClean="0"/>
              <a:t>Classification</a:t>
            </a:r>
            <a:endParaRPr lang="en-US" alt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1901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2950"/>
            <a:ext cx="8839200" cy="42672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4572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classification</a:t>
            </a:r>
            <a:endParaRPr lang="fa-IR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9200" y="725487"/>
            <a:ext cx="6477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fa-IR" dirty="0"/>
          </a:p>
          <a:p>
            <a:pPr>
              <a:spcBef>
                <a:spcPct val="50000"/>
              </a:spcBef>
            </a:pPr>
            <a:r>
              <a:rPr lang="en-US" altLang="fa-IR" dirty="0"/>
              <a:t>                                </a:t>
            </a:r>
            <a:r>
              <a:rPr lang="en-US" altLang="fa-IR" dirty="0" smtClean="0"/>
              <a:t>       </a:t>
            </a:r>
            <a:r>
              <a:rPr lang="en-US" altLang="fa-IR" dirty="0"/>
              <a:t>According to source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267200" y="15811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304800" y="249555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04800" y="24955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52400" y="3486150"/>
            <a:ext cx="29718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dirty="0">
                <a:solidFill>
                  <a:srgbClr val="FF0000"/>
                </a:solidFill>
              </a:rPr>
              <a:t>Arterial hemorrhage</a:t>
            </a:r>
          </a:p>
          <a:p>
            <a:pPr>
              <a:spcBef>
                <a:spcPct val="50000"/>
              </a:spcBef>
            </a:pPr>
            <a:r>
              <a:rPr lang="en-US" altLang="fa-IR" dirty="0"/>
              <a:t>Blood is bright red, and flow under pressure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267200" y="24955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29000" y="3486150"/>
            <a:ext cx="2743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dirty="0">
                <a:solidFill>
                  <a:srgbClr val="FF0000"/>
                </a:solidFill>
              </a:rPr>
              <a:t>Venous hemorrhage </a:t>
            </a:r>
          </a:p>
          <a:p>
            <a:pPr>
              <a:spcBef>
                <a:spcPct val="50000"/>
              </a:spcBef>
            </a:pPr>
            <a:r>
              <a:rPr lang="en-US" altLang="fa-IR" dirty="0"/>
              <a:t>Blood is bluish-red and flow freely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8305800" y="24955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553200" y="3486150"/>
            <a:ext cx="23622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dirty="0">
                <a:solidFill>
                  <a:srgbClr val="FF0000"/>
                </a:solidFill>
              </a:rPr>
              <a:t>Capillary hemorrhage</a:t>
            </a:r>
          </a:p>
          <a:p>
            <a:pPr>
              <a:spcBef>
                <a:spcPct val="50000"/>
              </a:spcBef>
            </a:pPr>
            <a:r>
              <a:rPr lang="en-US" altLang="fa-IR" dirty="0"/>
              <a:t>The blood oozes under very low pressure</a:t>
            </a:r>
          </a:p>
        </p:txBody>
      </p:sp>
    </p:spTree>
    <p:extLst>
      <p:ext uri="{BB962C8B-B14F-4D97-AF65-F5344CB8AC3E}">
        <p14:creationId xmlns:p14="http://schemas.microsoft.com/office/powerpoint/2010/main" val="16494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4572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2950"/>
            <a:ext cx="8839200" cy="42672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endParaRPr lang="fa-IR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09800" y="895350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2400" dirty="0"/>
              <a:t>According to time of occurrence as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114800" y="1357014"/>
            <a:ext cx="0" cy="6051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990600" y="196215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4800" y="2571750"/>
            <a:ext cx="335280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a-IR" sz="2200" dirty="0">
                <a:solidFill>
                  <a:srgbClr val="FF0000"/>
                </a:solidFill>
              </a:rPr>
              <a:t>Primary  hemorrhage</a:t>
            </a:r>
          </a:p>
          <a:p>
            <a:pPr algn="ctr">
              <a:spcBef>
                <a:spcPct val="50000"/>
              </a:spcBef>
            </a:pPr>
            <a:r>
              <a:rPr lang="en-US" altLang="fa-IR" sz="2200" dirty="0"/>
              <a:t>Occurs at the time of injury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05000" y="3943350"/>
            <a:ext cx="426720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a-IR" sz="2200" dirty="0">
                <a:solidFill>
                  <a:srgbClr val="FF0000"/>
                </a:solidFill>
              </a:rPr>
              <a:t>Intermediate hemorrhage</a:t>
            </a:r>
          </a:p>
          <a:p>
            <a:pPr algn="ctr">
              <a:spcBef>
                <a:spcPct val="50000"/>
              </a:spcBef>
            </a:pPr>
            <a:r>
              <a:rPr lang="en-US" altLang="fa-IR" sz="2200" dirty="0"/>
              <a:t>Occurs within 24 hours of injury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876800" y="2266950"/>
            <a:ext cx="4038600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a-IR" sz="2200" dirty="0">
                <a:solidFill>
                  <a:srgbClr val="FF0000"/>
                </a:solidFill>
              </a:rPr>
              <a:t>Secondary hemorrhage</a:t>
            </a:r>
          </a:p>
          <a:p>
            <a:pPr algn="ctr">
              <a:spcBef>
                <a:spcPct val="50000"/>
              </a:spcBef>
            </a:pPr>
            <a:r>
              <a:rPr lang="en-US" altLang="fa-IR" sz="2200" dirty="0"/>
              <a:t>Occurs more than24 hours  after initial injury, usually result of necrosis, ulceration, occur due to slip ligature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90600" y="196215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14800" y="196215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7600" y="196215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2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66750"/>
            <a:ext cx="8686800" cy="434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4572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classification</a:t>
            </a:r>
            <a:endParaRPr lang="fa-IR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14600" y="742950"/>
            <a:ext cx="32017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2800" dirty="0"/>
              <a:t>According to extent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99034" y="12620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1295400" y="1874291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1295400" y="1874291"/>
            <a:ext cx="0" cy="773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255" y="2571750"/>
            <a:ext cx="2895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a-IR" sz="2400" dirty="0">
                <a:solidFill>
                  <a:srgbClr val="FF0000"/>
                </a:solidFill>
              </a:rPr>
              <a:t>Petechial hemorrhage</a:t>
            </a:r>
          </a:p>
          <a:p>
            <a:pPr algn="ctr">
              <a:spcBef>
                <a:spcPct val="50000"/>
              </a:spcBef>
            </a:pPr>
            <a:r>
              <a:rPr lang="en-US" altLang="fa-IR" sz="2400" dirty="0"/>
              <a:t>Small hemorrhagic areas within skin, serosa, mucosa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099034" y="1874291"/>
            <a:ext cx="0" cy="13832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743200" y="3257550"/>
            <a:ext cx="3505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a-IR" sz="2400" dirty="0">
                <a:solidFill>
                  <a:srgbClr val="FF0000"/>
                </a:solidFill>
              </a:rPr>
              <a:t>Brushing </a:t>
            </a:r>
            <a:r>
              <a:rPr lang="en-US" altLang="fa-IR" sz="2400" dirty="0" smtClean="0">
                <a:solidFill>
                  <a:srgbClr val="FF0000"/>
                </a:solidFill>
              </a:rPr>
              <a:t>hemorrhage</a:t>
            </a:r>
            <a:endParaRPr lang="en-US" altLang="fa-IR" sz="240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fa-IR" sz="2400" dirty="0"/>
              <a:t>Which refers to larger  areas of subcutaneous or </a:t>
            </a:r>
            <a:r>
              <a:rPr lang="en-US" altLang="fa-IR" sz="2400" dirty="0" err="1"/>
              <a:t>submucosal</a:t>
            </a:r>
            <a:r>
              <a:rPr lang="en-US" altLang="fa-IR" sz="2400" dirty="0"/>
              <a:t> hemorrhage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705600" y="2647950"/>
            <a:ext cx="2286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a-IR" sz="2400" dirty="0">
                <a:solidFill>
                  <a:srgbClr val="FF0000"/>
                </a:solidFill>
              </a:rPr>
              <a:t>Deep hemorrhage</a:t>
            </a:r>
          </a:p>
          <a:p>
            <a:pPr algn="ctr">
              <a:spcBef>
                <a:spcPct val="50000"/>
              </a:spcBef>
            </a:pPr>
            <a:r>
              <a:rPr lang="en-US" altLang="fa-IR" sz="2400" dirty="0"/>
              <a:t>Which refers to extravasations into soft tissue</a:t>
            </a:r>
            <a:r>
              <a:rPr lang="en-US" altLang="fa-IR" dirty="0"/>
              <a:t>.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8001000" y="1871663"/>
            <a:ext cx="0" cy="776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6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666750"/>
            <a:ext cx="8839200" cy="4362450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sz="3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sz="31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100" dirty="0" smtClean="0">
                <a:solidFill>
                  <a:schemeClr val="tx1"/>
                </a:solidFill>
              </a:rPr>
              <a:t>A </a:t>
            </a:r>
            <a:r>
              <a:rPr lang="en-US" sz="3100" dirty="0">
                <a:solidFill>
                  <a:schemeClr val="tx1"/>
                </a:solidFill>
              </a:rPr>
              <a:t>complex process that stops bleeding after injury to a blood </a:t>
            </a:r>
            <a:r>
              <a:rPr lang="en-US" sz="3100" dirty="0" smtClean="0">
                <a:solidFill>
                  <a:schemeClr val="tx1"/>
                </a:solidFill>
              </a:rPr>
              <a:t>vessel.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altLang="fa-IR" sz="26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altLang="fa-IR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►</a:t>
            </a:r>
            <a:r>
              <a:rPr lang="en-US" altLang="fa-IR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process of hemostasis can be divided into distinct       </a:t>
            </a:r>
            <a:r>
              <a:rPr lang="ar-IQ" altLang="fa-IR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r>
              <a:rPr lang="en-US" altLang="fa-IR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stages namely: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altLang="fa-IR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1-primary hemostasis-- platelet plug formation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altLang="fa-IR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2-secondary hemostasis – coagulation cascade  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altLang="fa-IR" sz="24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 rtl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114300"/>
            <a:ext cx="7162800" cy="47625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Hemostasis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2256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343400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altLang="fa-I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►</a:t>
            </a:r>
            <a:r>
              <a:rPr lang="en-US" altLang="fa-IR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altLang="fa-IR" sz="2400" b="1" dirty="0"/>
              <a:t>There are at least 3 factors involved in the spontaneous arrest of </a:t>
            </a:r>
            <a:r>
              <a:rPr lang="en-US" altLang="fa-IR" sz="2400" b="1" dirty="0" smtClean="0"/>
              <a:t> </a:t>
            </a:r>
            <a:r>
              <a:rPr lang="ar-EG" altLang="fa-IR" sz="2400" b="1" dirty="0" smtClean="0"/>
              <a:t>       </a:t>
            </a:r>
            <a:r>
              <a:rPr lang="en-US" altLang="fa-IR" sz="2400" b="1" dirty="0" smtClean="0"/>
              <a:t>bleeding</a:t>
            </a:r>
            <a:r>
              <a:rPr lang="en-US" altLang="fa-IR" sz="2400" b="1" dirty="0"/>
              <a:t>:</a:t>
            </a:r>
            <a:endParaRPr lang="en-US" altLang="fa-IR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 rtl="0">
              <a:buNone/>
            </a:pPr>
            <a:r>
              <a:rPr lang="en-US" altLang="fa-IR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en-US" altLang="fa-IR" sz="2400" dirty="0">
                <a:solidFill>
                  <a:schemeClr val="tx1"/>
                </a:solidFill>
                <a:latin typeface="Times New Roman"/>
                <a:cs typeface="Times New Roman"/>
              </a:rPr>
              <a:t>1●</a:t>
            </a:r>
            <a:r>
              <a:rPr lang="en-US" altLang="fa-IR" sz="2400" dirty="0">
                <a:solidFill>
                  <a:schemeClr val="tx1"/>
                </a:solidFill>
              </a:rPr>
              <a:t>Extravascular</a:t>
            </a:r>
          </a:p>
          <a:p>
            <a:pPr marL="0" indent="0" algn="just" rtl="0">
              <a:spcBef>
                <a:spcPct val="50000"/>
              </a:spcBef>
              <a:buNone/>
            </a:pPr>
            <a:r>
              <a:rPr lang="en-US" altLang="fa-IR" sz="2400" dirty="0">
                <a:solidFill>
                  <a:schemeClr val="tx1"/>
                </a:solidFill>
                <a:latin typeface="Times New Roman"/>
                <a:cs typeface="Times New Roman"/>
              </a:rPr>
              <a:t>  2● </a:t>
            </a:r>
            <a:r>
              <a:rPr lang="en-US" altLang="fa-IR" sz="2400" dirty="0">
                <a:solidFill>
                  <a:schemeClr val="tx1"/>
                </a:solidFill>
              </a:rPr>
              <a:t>Vascular</a:t>
            </a:r>
          </a:p>
          <a:p>
            <a:pPr marL="0" indent="0" algn="just" rtl="0">
              <a:buNone/>
            </a:pPr>
            <a:r>
              <a:rPr lang="en-US" altLang="fa-IR" sz="2400" dirty="0">
                <a:solidFill>
                  <a:schemeClr val="tx1"/>
                </a:solidFill>
                <a:latin typeface="Times New Roman"/>
                <a:cs typeface="Times New Roman"/>
              </a:rPr>
              <a:t>  3● </a:t>
            </a:r>
            <a:r>
              <a:rPr lang="en-US" altLang="fa-IR" sz="2400" dirty="0">
                <a:solidFill>
                  <a:schemeClr val="tx1"/>
                </a:solidFill>
              </a:rPr>
              <a:t>Intravascular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just" rtl="0">
              <a:buNone/>
            </a:pP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4572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hemostasis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5605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7409</TotalTime>
  <Words>538</Words>
  <Application>Microsoft Office PowerPoint</Application>
  <PresentationFormat>On-screen Show (16:9)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Causes</vt:lpstr>
      <vt:lpstr>PowerPoint Presentation</vt:lpstr>
      <vt:lpstr>classification</vt:lpstr>
      <vt:lpstr>PowerPoint Presentation</vt:lpstr>
      <vt:lpstr>classification</vt:lpstr>
      <vt:lpstr>Hemostasis</vt:lpstr>
      <vt:lpstr>hemostasis</vt:lpstr>
      <vt:lpstr>Hemostasis</vt:lpstr>
      <vt:lpstr>Mechanical arrest of haemorrhage</vt:lpstr>
      <vt:lpstr>Mechanical arrest of haemorrhage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203</cp:revision>
  <dcterms:created xsi:type="dcterms:W3CDTF">2006-08-16T00:00:00Z</dcterms:created>
  <dcterms:modified xsi:type="dcterms:W3CDTF">2019-01-06T11:47:19Z</dcterms:modified>
  <cp:contentStatus/>
</cp:coreProperties>
</file>